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97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6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69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525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99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17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31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37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252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32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63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504E-1159-41D2-8232-D8A98C8147DE}" type="datetimeFigureOut">
              <a:rPr lang="en-AU" smtClean="0"/>
              <a:t>21/08/2020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690B-9CC9-4F21-B2C5-D3D2DECFA4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77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Functioning Ecosystems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8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604" y="248922"/>
            <a:ext cx="115229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Below is a diagram illustrating how </a:t>
            </a:r>
            <a:r>
              <a:rPr lang="en-AU" sz="20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different consumers and producers</a:t>
            </a:r>
            <a:r>
              <a:rPr lang="en-AU" sz="20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separated into </a:t>
            </a:r>
            <a:r>
              <a:rPr lang="en-AU" sz="20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specific trophic levels</a:t>
            </a:r>
            <a:r>
              <a:rPr lang="en-AU" sz="20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land and marine ecosystem food chain.</a:t>
            </a:r>
            <a:endParaRPr lang="en-AU" sz="20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Land and Marine Ecosystem Trophic leve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75" y="956808"/>
            <a:ext cx="3923567" cy="57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54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4402"/>
            <a:ext cx="6057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food chains are useful at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depicting the flow of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an ecosystem, in most ecosystems energy flow is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much more complicated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linear chain.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these cases, we use a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food web to represent the feeding interactions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trophic levels. An example food web is shown below.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Marine Food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224402"/>
            <a:ext cx="4053574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06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131" y="309432"/>
            <a:ext cx="1137579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Whenever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energy enters a specific trophic level,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of it is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stored as biomass.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Biomass refers to the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total mass of living things in a given area.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the energy that’s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available to the next trophic level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(as only energy stored as biomass can be consumed).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you go up the trophic levels, the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total biomass of organisms tends to decrease.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only 10% of the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that’s stored as biomass in one trophic level ends up as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stored biomass in the next trophic level.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rest of the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energy (90%) is lost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waste and heat energy.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a result, each succeeding trophic level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supports a smaller number of organisms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(or it has less biomass).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3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iomass Pyram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72" y="740590"/>
            <a:ext cx="9380083" cy="57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68939"/>
              </p:ext>
            </p:extLst>
          </p:nvPr>
        </p:nvGraphicFramePr>
        <p:xfrm>
          <a:off x="794657" y="0"/>
          <a:ext cx="10472057" cy="2472985"/>
        </p:xfrm>
        <a:graphic>
          <a:graphicData uri="http://schemas.openxmlformats.org/drawingml/2006/table">
            <a:tbl>
              <a:tblPr/>
              <a:tblGrid>
                <a:gridCol w="10472057">
                  <a:extLst>
                    <a:ext uri="{9D8B030D-6E8A-4147-A177-3AD203B41FA5}">
                      <a16:colId xmlns:a16="http://schemas.microsoft.com/office/drawing/2014/main" val="402091533"/>
                    </a:ext>
                  </a:extLst>
                </a:gridCol>
              </a:tblGrid>
              <a:tr h="59157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Welcome to this Introduction to Functioning Ecosystems lesson</a:t>
                      </a:r>
                      <a:endParaRPr lang="en-AU" sz="24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BA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10326"/>
                  </a:ext>
                </a:extLst>
              </a:tr>
              <a:tr h="1289831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effectLst/>
                          <a:latin typeface="Arial" panose="020B0604020202020204" pitchFamily="34" charset="0"/>
                        </a:rPr>
                        <a:t>“An ecosystem is a complex in which habitat, plants and animals are considered as one interesting unit, the materials and energy of one passing in and out of the others”.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29915"/>
                  </a:ext>
                </a:extLst>
              </a:tr>
              <a:tr h="59157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dirty="0">
                          <a:effectLst/>
                        </a:rPr>
                        <a:t>—Woodbury, 1954.</a:t>
                      </a:r>
                    </a:p>
                  </a:txBody>
                  <a:tcPr marL="95250" marR="9525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86694"/>
                  </a:ext>
                </a:extLst>
              </a:tr>
            </a:tbl>
          </a:graphicData>
        </a:graphic>
      </p:graphicFrame>
      <p:pic>
        <p:nvPicPr>
          <p:cNvPr id="1027" name="Picture 3" descr="https://www.educationperfect.com/media/content/Science/1592247110.451911g/1592247109139-27320819636426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74006"/>
            <a:ext cx="6572704" cy="43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3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770" y="129826"/>
            <a:ext cx="115007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lesson you will learn about what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constitutes an ecosystem,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how energy is able to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move throughout components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it.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 ecosystem.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levels and living and non-living components of an ecosystem.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Outline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trophic levels of an ecosystem.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energy is able to move between trophic levels in an ecosystem.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96746765.506751g/1596746765336-36159574410226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4" y="3176814"/>
            <a:ext cx="5734048" cy="38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7457" y="478108"/>
            <a:ext cx="1169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biotic factors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ecosystem can be divided into a series of levels.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levels are an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organism,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population,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community,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then ultimately forms an ecosystem.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17756"/>
              </p:ext>
            </p:extLst>
          </p:nvPr>
        </p:nvGraphicFramePr>
        <p:xfrm>
          <a:off x="525235" y="2298224"/>
          <a:ext cx="11117035" cy="845820"/>
        </p:xfrm>
        <a:graphic>
          <a:graphicData uri="http://schemas.openxmlformats.org/drawingml/2006/table">
            <a:tbl>
              <a:tblPr/>
              <a:tblGrid>
                <a:gridCol w="11117035">
                  <a:extLst>
                    <a:ext uri="{9D8B030D-6E8A-4147-A177-3AD203B41FA5}">
                      <a16:colId xmlns:a16="http://schemas.microsoft.com/office/drawing/2014/main" val="40279632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 </a:t>
                      </a:r>
                      <a:r>
                        <a:rPr lang="en-AU" sz="2400" b="1" dirty="0">
                          <a:solidFill>
                            <a:srgbClr val="6773B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</a:t>
                      </a:r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in an ecosystem is the </a:t>
                      </a:r>
                      <a:r>
                        <a:rPr lang="en-AU" sz="2400" b="1" dirty="0">
                          <a:solidFill>
                            <a:srgbClr val="6773B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autotrophs and heterotrophs</a:t>
                      </a:r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we have been talking about.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6846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28745"/>
              </p:ext>
            </p:extLst>
          </p:nvPr>
        </p:nvGraphicFramePr>
        <p:xfrm>
          <a:off x="337456" y="3394500"/>
          <a:ext cx="11304813" cy="845820"/>
        </p:xfrm>
        <a:graphic>
          <a:graphicData uri="http://schemas.openxmlformats.org/drawingml/2006/table">
            <a:tbl>
              <a:tblPr/>
              <a:tblGrid>
                <a:gridCol w="11304813">
                  <a:extLst>
                    <a:ext uri="{9D8B030D-6E8A-4147-A177-3AD203B41FA5}">
                      <a16:colId xmlns:a16="http://schemas.microsoft.com/office/drawing/2014/main" val="3564905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 </a:t>
                      </a:r>
                      <a:r>
                        <a:rPr lang="en-AU" sz="2400" b="1" dirty="0">
                          <a:solidFill>
                            <a:srgbClr val="3598D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is a group of organisms of the </a:t>
                      </a:r>
                      <a:r>
                        <a:rPr lang="en-AU" sz="2400" b="1" dirty="0">
                          <a:solidFill>
                            <a:srgbClr val="3598D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same species</a:t>
                      </a:r>
                      <a:r>
                        <a:rPr lang="en-A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that live in the same area.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74399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37455" y="4125016"/>
            <a:ext cx="11566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includes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populations of different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living together in the same area. The organism, population and community then all create an ecosystem.</a:t>
            </a:r>
            <a:endParaRPr lang="en-AU" sz="2400" dirty="0"/>
          </a:p>
        </p:txBody>
      </p:sp>
      <p:sp>
        <p:nvSpPr>
          <p:cNvPr id="15" name="Rectangle 14"/>
          <p:cNvSpPr/>
          <p:nvPr/>
        </p:nvSpPr>
        <p:spPr>
          <a:xfrm>
            <a:off x="337454" y="5152155"/>
            <a:ext cx="11566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Remember, </a:t>
            </a:r>
            <a:r>
              <a:rPr lang="en-AU" sz="2400" b="1" i="0" dirty="0" smtClean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all biotic levels interact with and are influenced by abiotic factors</a:t>
            </a:r>
            <a:r>
              <a:rPr lang="en-AU" sz="2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such as water, soil climate and temperature.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338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142" y="353348"/>
            <a:ext cx="1177834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Multiple ecosystems</a:t>
            </a:r>
            <a:r>
              <a:rPr lang="en-AU" sz="20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found in a </a:t>
            </a:r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specific geographical area</a:t>
            </a:r>
            <a:r>
              <a:rPr lang="en-AU" sz="20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 a </a:t>
            </a:r>
            <a:r>
              <a:rPr lang="en-AU" sz="20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biome.</a:t>
            </a:r>
            <a:endParaRPr lang="en-AU" sz="20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biome is a </a:t>
            </a:r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group of ecosystems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have a </a:t>
            </a:r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particular set of adaptations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 </a:t>
            </a:r>
            <a:r>
              <a:rPr lang="en-AU" sz="20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specific environment, 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along with the environment they inhabit. They are considered the </a:t>
            </a:r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world’s major ecosystems, 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classified according to the predominant vegetation and characterised by adaptations of organisms to that particular environment.</a:t>
            </a:r>
          </a:p>
          <a:p>
            <a:pPr algn="ctr"/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Biomes can be categorised into </a:t>
            </a:r>
            <a:r>
              <a:rPr lang="en-AU" sz="20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two broad categories 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(with multiple types of biomes found in each). These are </a:t>
            </a:r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terrestrial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aquatic biomes.</a:t>
            </a:r>
            <a:endParaRPr lang="en-AU" sz="20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Terrestrial biomes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 tundra, tropical rainforest, desert and temperate forests. </a:t>
            </a:r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Aquatic biomes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 freshwater wetlands, open ocean, coral reefs and estuaries.</a:t>
            </a:r>
          </a:p>
          <a:p>
            <a:pPr algn="ctr"/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Remember, biomes and ecosystems </a:t>
            </a:r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are not the same thing. 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ecosystem is the </a:t>
            </a:r>
            <a:r>
              <a:rPr lang="en-AU" sz="20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interaction of living and non-living things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an environment. A biome is a </a:t>
            </a:r>
            <a:r>
              <a:rPr lang="en-AU" sz="20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specific geographic area notable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species living there. A biome can be made up of </a:t>
            </a:r>
            <a:r>
              <a:rPr lang="en-AU" sz="20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many ecosystems</a:t>
            </a:r>
            <a:r>
              <a:rPr lang="en-AU" sz="20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(i.e. an aquatic biome can contain ecosystems such as coral reefs and kelp forests). </a:t>
            </a:r>
            <a:endParaRPr lang="en-AU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8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o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43" y="0"/>
            <a:ext cx="10271124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6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1919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Energy fuels life.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Whether it’s that emergency chocolate bar at 3pm when your brain isn’t working or your dog practically inhaling its food;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all living things require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to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stay alive.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170" y="1385225"/>
            <a:ext cx="117456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living things on Earth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require energy to power their cellular processes.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sun provides most of the energy used on Earth (i.e. green plants use sunlight to undergo photosynthesis). As discussed in the previous information section, living organisms can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obtain energy in various methods</a:t>
            </a:r>
            <a:r>
              <a:rPr lang="en-AU" sz="2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i.e. photosynthesis, consuming autotrophs, heterotrophs or both. The different methods by which various organisms obtain energy can result in a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flow of energy throughout a specific ecosystem.</a:t>
            </a:r>
            <a:endParaRPr lang="en-AU" sz="2400" dirty="0"/>
          </a:p>
        </p:txBody>
      </p:sp>
      <p:sp>
        <p:nvSpPr>
          <p:cNvPr id="4" name="Rectangle 3"/>
          <p:cNvSpPr/>
          <p:nvPr/>
        </p:nvSpPr>
        <p:spPr>
          <a:xfrm>
            <a:off x="174169" y="4247777"/>
            <a:ext cx="117456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show the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flow of energy in an ecosystem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one of two ways</a:t>
            </a:r>
            <a:r>
              <a:rPr lang="en-AU" sz="2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food chain or food web.  Essentially, a food chain is a series of </a:t>
            </a:r>
            <a:r>
              <a:rPr lang="en-AU" sz="2400" b="1" i="0" dirty="0" smtClean="0">
                <a:solidFill>
                  <a:srgbClr val="4DBAB2"/>
                </a:solidFill>
                <a:effectLst/>
                <a:latin typeface="Arial" panose="020B0604020202020204" pitchFamily="34" charset="0"/>
              </a:rPr>
              <a:t>organisms that eat one another,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producers at the base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energy they capture from light or chemicals sustains all the other organisms in the ecosystem community). Food chains can also be thought of as a series of organisms in which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energy is transferred to one another.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419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828" y="1605366"/>
            <a:ext cx="118599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group of organisms that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occupy the same level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food chain can be divided into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a trophic level.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trophic level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organism’s position (or feeding level)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food chain, web. It illustrates how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many consumption steps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separate an organism from the </a:t>
            </a:r>
            <a:r>
              <a:rPr lang="en-AU" sz="2400" b="1" i="0" dirty="0" smtClean="0">
                <a:solidFill>
                  <a:srgbClr val="F78769"/>
                </a:solidFill>
                <a:effectLst/>
                <a:latin typeface="Arial" panose="020B0604020202020204" pitchFamily="34" charset="0"/>
              </a:rPr>
              <a:t>food chain’s original energy source,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sunlight. There are </a:t>
            </a:r>
            <a:r>
              <a:rPr lang="en-AU" sz="2400" b="1" i="0" dirty="0" smtClean="0">
                <a:solidFill>
                  <a:srgbClr val="006694"/>
                </a:solidFill>
                <a:effectLst/>
                <a:latin typeface="Arial" panose="020B0604020202020204" pitchFamily="34" charset="0"/>
              </a:rPr>
              <a:t>five trophic levels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shown in the table below.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3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00" y="13347"/>
            <a:ext cx="9146043" cy="6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1041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Introduction to Functioning Ecosystems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Functioning Ecosystems</dc:title>
  <dc:creator>D'CRUZ Jean [Narrogin Senior High School]</dc:creator>
  <cp:lastModifiedBy>D'CRUZ Jean [Narrogin Senior High School]</cp:lastModifiedBy>
  <cp:revision>2</cp:revision>
  <dcterms:created xsi:type="dcterms:W3CDTF">2020-08-21T02:48:17Z</dcterms:created>
  <dcterms:modified xsi:type="dcterms:W3CDTF">2020-08-21T02:57:35Z</dcterms:modified>
</cp:coreProperties>
</file>